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4" r:id="rId6"/>
    <p:sldId id="261" r:id="rId7"/>
    <p:sldId id="260" r:id="rId8"/>
    <p:sldId id="273" r:id="rId9"/>
    <p:sldId id="266" r:id="rId10"/>
    <p:sldId id="265" r:id="rId11"/>
    <p:sldId id="277" r:id="rId12"/>
    <p:sldId id="278" r:id="rId13"/>
    <p:sldId id="271" r:id="rId14"/>
    <p:sldId id="272" r:id="rId15"/>
    <p:sldId id="275" r:id="rId16"/>
    <p:sldId id="276" r:id="rId17"/>
    <p:sldId id="267" r:id="rId18"/>
    <p:sldId id="268" r:id="rId19"/>
    <p:sldId id="269" r:id="rId20"/>
    <p:sldId id="270" r:id="rId21"/>
    <p:sldId id="262" r:id="rId22"/>
    <p:sldId id="263" r:id="rId23"/>
    <p:sldId id="274" r:id="rId24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03A"/>
    <a:srgbClr val="00002A"/>
    <a:srgbClr val="0000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98A135-9102-4192-B741-5D7CA80ECCF2}" v="27" dt="2021-01-08T16:57:34.9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71" autoAdjust="0"/>
    <p:restoredTop sz="94660"/>
  </p:normalViewPr>
  <p:slideViewPr>
    <p:cSldViewPr snapToGrid="0">
      <p:cViewPr varScale="1">
        <p:scale>
          <a:sx n="68" d="100"/>
          <a:sy n="68" d="100"/>
        </p:scale>
        <p:origin x="67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923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586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886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01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752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113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114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7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466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568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652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612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://www.gediscovery.edu.pe/noticias/administracion-de-restaurantes-crea-el-ambiente-para-deleitar-a-los-cliente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y2mate.com - Video Corporativo del restaurante FrankFood_1080p">
            <a:hlinkClick r:id="" action="ppaction://media"/>
            <a:extLst>
              <a:ext uri="{FF2B5EF4-FFF2-40B4-BE49-F238E27FC236}">
                <a16:creationId xmlns:a16="http://schemas.microsoft.com/office/drawing/2014/main" id="{95667F2C-5896-498A-A62E-34F87F6AFF1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8209" end="1198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337774" cy="69409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1868" y="1095508"/>
            <a:ext cx="4640132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4A32AC0-5380-4523-A340-5734EC8240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25076" y="2490111"/>
            <a:ext cx="4162839" cy="1935638"/>
          </a:xfrm>
        </p:spPr>
        <p:txBody>
          <a:bodyPr anchor="b">
            <a:noAutofit/>
          </a:bodyPr>
          <a:lstStyle/>
          <a:p>
            <a:pPr algn="ctr"/>
            <a:r>
              <a:rPr lang="es-PE" sz="3200" dirty="0">
                <a:solidFill>
                  <a:schemeClr val="bg1"/>
                </a:solidFill>
                <a:latin typeface="Javanese Text" panose="02000000000000000000" pitchFamily="2" charset="0"/>
              </a:rPr>
              <a:t>Sistema para la</a:t>
            </a:r>
            <a:br>
              <a:rPr lang="es-PE" sz="3200" dirty="0">
                <a:solidFill>
                  <a:schemeClr val="bg1"/>
                </a:solidFill>
                <a:latin typeface="Javanese Text" panose="02000000000000000000" pitchFamily="2" charset="0"/>
              </a:rPr>
            </a:br>
            <a:r>
              <a:rPr lang="es-PE" sz="3200" dirty="0">
                <a:solidFill>
                  <a:schemeClr val="bg1"/>
                </a:solidFill>
                <a:latin typeface="Javanese Text" panose="02000000000000000000" pitchFamily="2" charset="0"/>
              </a:rPr>
              <a:t>Gestión de un restaurante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4BFF1826-DFB2-4DE8-BCE7-3FA74AFBF6F3}"/>
              </a:ext>
            </a:extLst>
          </p:cNvPr>
          <p:cNvCxnSpPr/>
          <p:nvPr/>
        </p:nvCxnSpPr>
        <p:spPr>
          <a:xfrm>
            <a:off x="8029161" y="1901686"/>
            <a:ext cx="37546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828891D4-C488-4791-BA02-1AC4D8754445}"/>
              </a:ext>
            </a:extLst>
          </p:cNvPr>
          <p:cNvCxnSpPr/>
          <p:nvPr/>
        </p:nvCxnSpPr>
        <p:spPr>
          <a:xfrm>
            <a:off x="8029161" y="4760206"/>
            <a:ext cx="37546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2">
            <a:extLst>
              <a:ext uri="{FF2B5EF4-FFF2-40B4-BE49-F238E27FC236}">
                <a16:creationId xmlns:a16="http://schemas.microsoft.com/office/drawing/2014/main" id="{584AA4D5-C71E-4280-91EF-B1B15DC50461}"/>
              </a:ext>
            </a:extLst>
          </p:cNvPr>
          <p:cNvSpPr/>
          <p:nvPr/>
        </p:nvSpPr>
        <p:spPr>
          <a:xfrm>
            <a:off x="459453" y="3008810"/>
            <a:ext cx="40861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rgbClr val="92D050"/>
                </a:solidFill>
                <a:effectLst>
                  <a:reflection blurRad="6350" stA="53000" endA="300" endPos="35500" dir="5400000" sy="-90000" algn="bl" rotWithShape="0"/>
                </a:effectLst>
              </a:rPr>
              <a:t>Integrantes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5DC4612-89AD-4A46-BBEF-88AEE8482DCE}"/>
              </a:ext>
            </a:extLst>
          </p:cNvPr>
          <p:cNvSpPr txBox="1"/>
          <p:nvPr/>
        </p:nvSpPr>
        <p:spPr>
          <a:xfrm>
            <a:off x="-631033" y="4168961"/>
            <a:ext cx="62671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1800" b="0" cap="none" spc="0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Cano Rodríguez Alytza </a:t>
            </a:r>
            <a:r>
              <a:rPr lang="es-ES" sz="1800" b="0" cap="none" spc="0" dirty="0" err="1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Thalia</a:t>
            </a:r>
            <a:endParaRPr lang="es-ES" sz="1800" b="0" cap="none" spc="0" dirty="0">
              <a:ln w="0"/>
              <a:solidFill>
                <a:srgbClr val="FFFF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8AAAFF9-6840-460D-A62B-A69BE2C79696}"/>
              </a:ext>
            </a:extLst>
          </p:cNvPr>
          <p:cNvSpPr txBox="1"/>
          <p:nvPr/>
        </p:nvSpPr>
        <p:spPr>
          <a:xfrm>
            <a:off x="-483092" y="4524225"/>
            <a:ext cx="62671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Huaccho Zapata Adrián Máximo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0D70C04-6132-48FB-9751-51243E652309}"/>
              </a:ext>
            </a:extLst>
          </p:cNvPr>
          <p:cNvSpPr txBox="1"/>
          <p:nvPr/>
        </p:nvSpPr>
        <p:spPr>
          <a:xfrm>
            <a:off x="-28136" y="4915943"/>
            <a:ext cx="62671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Huamaní Llactahuaman Ruth Samantha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D3EA4B1-8832-40D1-A991-71C3ABEF15CD}"/>
              </a:ext>
            </a:extLst>
          </p:cNvPr>
          <p:cNvSpPr txBox="1"/>
          <p:nvPr/>
        </p:nvSpPr>
        <p:spPr>
          <a:xfrm>
            <a:off x="-757642" y="5281308"/>
            <a:ext cx="62671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>
                <a:ln w="0"/>
                <a:solidFill>
                  <a:srgbClr val="FFFF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Huaylla Arias Angel Ronald</a:t>
            </a:r>
          </a:p>
        </p:txBody>
      </p:sp>
    </p:spTree>
    <p:extLst>
      <p:ext uri="{BB962C8B-B14F-4D97-AF65-F5344CB8AC3E}">
        <p14:creationId xmlns:p14="http://schemas.microsoft.com/office/powerpoint/2010/main" val="21150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4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E9D831-EE1D-48CF-B7F7-BD59C6EB1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sz="5400" dirty="0">
                <a:solidFill>
                  <a:srgbClr val="FF0000"/>
                </a:solidFill>
              </a:rPr>
              <a:t>CASOS DE USO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EFFED0CC-BE66-43CA-92AD-A03C3B4409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" name="AutoShape 4">
            <a:extLst>
              <a:ext uri="{FF2B5EF4-FFF2-40B4-BE49-F238E27FC236}">
                <a16:creationId xmlns:a16="http://schemas.microsoft.com/office/drawing/2014/main" id="{149FA84F-5452-4EDF-8518-6D1C1B504E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552E5D-A644-4784-98E9-FC2EF712C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93" y="1870417"/>
            <a:ext cx="6294289" cy="342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127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A009C4-2BD3-4AD1-B4EE-C1FB14706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234" y="2322284"/>
            <a:ext cx="3709803" cy="1795067"/>
          </a:xfrm>
        </p:spPr>
        <p:txBody>
          <a:bodyPr>
            <a:normAutofit fontScale="90000"/>
          </a:bodyPr>
          <a:lstStyle/>
          <a:p>
            <a:pPr algn="ctr"/>
            <a:r>
              <a:rPr lang="es-PE" sz="5400" dirty="0">
                <a:solidFill>
                  <a:schemeClr val="accent5">
                    <a:lumMod val="75000"/>
                  </a:schemeClr>
                </a:solidFill>
              </a:rPr>
              <a:t>ACTORES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DAACB0E-7690-4CE4-B711-0D78231C6F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6" t="2280" r="4565" b="61368"/>
          <a:stretch/>
        </p:blipFill>
        <p:spPr>
          <a:xfrm>
            <a:off x="4875572" y="1802805"/>
            <a:ext cx="7091536" cy="325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306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C5513CD-1580-44BA-B7E1-623797B45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91" y="830251"/>
            <a:ext cx="4443987" cy="5197498"/>
          </a:xfrm>
        </p:spPr>
        <p:txBody>
          <a:bodyPr>
            <a:normAutofit/>
          </a:bodyPr>
          <a:lstStyle/>
          <a:p>
            <a:r>
              <a:rPr lang="es-ES" sz="3200" dirty="0"/>
              <a:t>DOCUMENTACION</a:t>
            </a:r>
            <a:endParaRPr lang="es-PE" sz="3200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8129C76-5E64-4F66-8748-DFC1E80C7A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2915" y="1169105"/>
            <a:ext cx="6905912" cy="4229505"/>
          </a:xfrm>
        </p:spPr>
      </p:pic>
    </p:spTree>
    <p:extLst>
      <p:ext uri="{BB962C8B-B14F-4D97-AF65-F5344CB8AC3E}">
        <p14:creationId xmlns:p14="http://schemas.microsoft.com/office/powerpoint/2010/main" val="2827925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707FE84-4FB6-4628-A5B0-1AE7DE2BD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2" y="830251"/>
            <a:ext cx="4381844" cy="5197498"/>
          </a:xfrm>
        </p:spPr>
        <p:txBody>
          <a:bodyPr>
            <a:normAutofit/>
          </a:bodyPr>
          <a:lstStyle/>
          <a:p>
            <a:r>
              <a:rPr lang="es-ES" sz="3200" dirty="0"/>
              <a:t>DOCUMENTACION</a:t>
            </a:r>
            <a:endParaRPr lang="es-PE" sz="3200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34F589C-827C-4747-8033-FDF6E8682E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8155" y="1001486"/>
            <a:ext cx="6931435" cy="4920343"/>
          </a:xfrm>
        </p:spPr>
      </p:pic>
    </p:spTree>
    <p:extLst>
      <p:ext uri="{BB962C8B-B14F-4D97-AF65-F5344CB8AC3E}">
        <p14:creationId xmlns:p14="http://schemas.microsoft.com/office/powerpoint/2010/main" val="3472933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49703F-373A-440F-8198-08C0B8C2A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E6AB1A-78DA-43AA-A7DA-FA6BC2CFE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F737281-B09C-47E5-91F3-3B1232513B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A554835-3227-4FEC-889B-56496313E20A}"/>
              </a:ext>
            </a:extLst>
          </p:cNvPr>
          <p:cNvSpPr/>
          <p:nvPr/>
        </p:nvSpPr>
        <p:spPr>
          <a:xfrm>
            <a:off x="2486286" y="2967335"/>
            <a:ext cx="72250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>
                <a:ln w="0">
                  <a:solidFill>
                    <a:srgbClr val="FF0000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Modelado de Gestión</a:t>
            </a:r>
            <a:endParaRPr lang="es-ES" sz="5400" b="0" cap="none" spc="0" dirty="0">
              <a:ln w="0">
                <a:solidFill>
                  <a:srgbClr val="FF0000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91696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F7C175-D2FD-4750-849B-DB31F9643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377DB7-4237-451A-9CAD-B7BCA452F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96E066E-44F6-4EAE-B84F-64E6BF213764}"/>
              </a:ext>
            </a:extLst>
          </p:cNvPr>
          <p:cNvSpPr/>
          <p:nvPr/>
        </p:nvSpPr>
        <p:spPr>
          <a:xfrm>
            <a:off x="-14068" y="0"/>
            <a:ext cx="12192000" cy="6858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EF48376-EFAF-4604-92C4-A214749183D5}"/>
              </a:ext>
            </a:extLst>
          </p:cNvPr>
          <p:cNvSpPr/>
          <p:nvPr/>
        </p:nvSpPr>
        <p:spPr>
          <a:xfrm>
            <a:off x="1610167" y="470193"/>
            <a:ext cx="88761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Entidades del Modelado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E3971532-37B3-4073-8255-D99B1E82C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33" y="1246339"/>
            <a:ext cx="106299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109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7E254E-CFD0-469C-9358-F415D9260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F645B5-2995-4BA9-AE23-794185382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E529B0B5-A2D7-44CE-8D4C-2495D530FD7E}"/>
              </a:ext>
            </a:extLst>
          </p:cNvPr>
          <p:cNvSpPr/>
          <p:nvPr/>
        </p:nvSpPr>
        <p:spPr>
          <a:xfrm>
            <a:off x="-14068" y="0"/>
            <a:ext cx="12192000" cy="6858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6AB4DBB5-68FA-45CF-BC44-26E7CFEBC51F}"/>
              </a:ext>
            </a:extLst>
          </p:cNvPr>
          <p:cNvSpPr/>
          <p:nvPr/>
        </p:nvSpPr>
        <p:spPr>
          <a:xfrm>
            <a:off x="2754329" y="205651"/>
            <a:ext cx="658782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Diagrama del Modelado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CAE772A-964F-46A5-82E4-92EC09700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18" y="868912"/>
            <a:ext cx="10428356" cy="573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904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544DFA-7891-4FEA-822A-74C2A1F2A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F4ACCD-472C-4B91-9C6E-189BADA0F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4B2C900-E864-4FE9-8AD4-860669A7B4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E64368A-7290-4669-8C36-757A0AC35CAA}"/>
              </a:ext>
            </a:extLst>
          </p:cNvPr>
          <p:cNvSpPr/>
          <p:nvPr/>
        </p:nvSpPr>
        <p:spPr>
          <a:xfrm>
            <a:off x="2395722" y="2967335"/>
            <a:ext cx="74061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>
                <a:ln w="0">
                  <a:solidFill>
                    <a:srgbClr val="FF0000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Prototipos de Gestión</a:t>
            </a:r>
            <a:endParaRPr lang="es-ES" sz="5400" b="0" cap="none" spc="0" dirty="0">
              <a:ln w="0">
                <a:solidFill>
                  <a:srgbClr val="FF0000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8934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10C3BB4-6090-443C-BB2B-8A7E345E3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24"/>
            <a:ext cx="12232849" cy="683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261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E9E0E0-6539-4C74-B64A-E0A141ADD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/>
              <a:t>º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E1217C-AE7E-4164-85D1-8862D8A4D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EBDE1D4-C189-44F2-89CE-CE9604AFE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78"/>
            <a:ext cx="12207647" cy="684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22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61E68A-637E-4910-A7F1-8F8946A4D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422" y="705113"/>
            <a:ext cx="3759469" cy="5197498"/>
          </a:xfrm>
        </p:spPr>
        <p:txBody>
          <a:bodyPr/>
          <a:lstStyle/>
          <a:p>
            <a:r>
              <a:rPr lang="es-PE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004E4D-AA63-46CB-A5A7-61471B829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" b="0" i="0" dirty="0">
                <a:solidFill>
                  <a:schemeClr val="tx1"/>
                </a:solidFill>
                <a:effectLst/>
                <a:latin typeface="Titillium Web"/>
              </a:rPr>
              <a:t>Los gerentes de restaurantes son responsables de los detalles diarios de dirigir un restaurante y otros establecimientos que preparen y sirvan comidas y bebidas a los clientes. Esto incluye supervisar el funcionamiento de la cocina, el comedor y el banquete; mantener </a:t>
            </a:r>
            <a:r>
              <a:rPr lang="es-ES" b="0" i="0" u="none" strike="noStrike" dirty="0">
                <a:solidFill>
                  <a:schemeClr val="tx1"/>
                </a:solidFill>
                <a:effectLst/>
                <a:latin typeface="Titillium Web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relaciones positivas con los clientes</a:t>
            </a:r>
            <a:r>
              <a:rPr lang="es-ES" b="0" i="0" dirty="0">
                <a:solidFill>
                  <a:schemeClr val="tx1"/>
                </a:solidFill>
                <a:effectLst/>
                <a:latin typeface="Titillium Web"/>
              </a:rPr>
              <a:t> y crear opciones de menú atractivas; supervisar el inventario y ordenar alimentos, equipos y suministros; y garantizar el mantenimiento y la reparación regular del restaurante. El gerente de un restaurante también es responsable de las funciones administrativas y de recursos humanos, como contratar, despedir, capacitar y evaluar al personal.</a:t>
            </a:r>
            <a:endParaRPr lang="es-PE" dirty="0">
              <a:solidFill>
                <a:schemeClr val="tx1"/>
              </a:solidFill>
            </a:endParaRPr>
          </a:p>
        </p:txBody>
      </p:sp>
      <p:pic>
        <p:nvPicPr>
          <p:cNvPr id="1026" name="Picture 2" descr="Qué es la gestión de restaurantes?">
            <a:extLst>
              <a:ext uri="{FF2B5EF4-FFF2-40B4-BE49-F238E27FC236}">
                <a16:creationId xmlns:a16="http://schemas.microsoft.com/office/drawing/2014/main" id="{D4250A07-9F64-4165-8CCF-37FD7934F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08" y="4405782"/>
            <a:ext cx="2622296" cy="1747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0 consejos para conseguir la excelencia en la gestión de un restaurante |  DiegoCoquillat.com">
            <a:extLst>
              <a:ext uri="{FF2B5EF4-FFF2-40B4-BE49-F238E27FC236}">
                <a16:creationId xmlns:a16="http://schemas.microsoft.com/office/drawing/2014/main" id="{480260F0-1112-42C4-9636-0B1956D09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373" y="907754"/>
            <a:ext cx="3226827" cy="1544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14163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7EA5BC-FC83-4076-AEF5-745308260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6044193-8893-4EBD-A012-6BBA7A79A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F78E2B8-B65C-4842-A427-FFDFF724B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278" y="0"/>
            <a:ext cx="122625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656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75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Rectangle 77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7235" y="758246"/>
            <a:ext cx="4658480" cy="538631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79">
            <a:extLst>
              <a:ext uri="{FF2B5EF4-FFF2-40B4-BE49-F238E27FC236}">
                <a16:creationId xmlns:a16="http://schemas.microsoft.com/office/drawing/2014/main" id="{2060C0F7-61A6-4E64-A77E-AFBD8112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84060" y="0"/>
            <a:ext cx="7507940" cy="7652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Marcador de contenido 2">
            <a:extLst>
              <a:ext uri="{FF2B5EF4-FFF2-40B4-BE49-F238E27FC236}">
                <a16:creationId xmlns:a16="http://schemas.microsoft.com/office/drawing/2014/main" id="{F543453D-9C7F-4C6C-A781-137DE4EF39A0}"/>
              </a:ext>
            </a:extLst>
          </p:cNvPr>
          <p:cNvSpPr txBox="1">
            <a:spLocks/>
          </p:cNvSpPr>
          <p:nvPr/>
        </p:nvSpPr>
        <p:spPr>
          <a:xfrm>
            <a:off x="509169" y="1861855"/>
            <a:ext cx="3678607" cy="3399339"/>
          </a:xfrm>
          <a:prstGeom prst="rect">
            <a:avLst/>
          </a:prstGeom>
        </p:spPr>
        <p:txBody>
          <a:bodyPr vert="horz" lIns="109728" tIns="109728" rIns="109728" bIns="91440" rtlCol="0" anchor="t">
            <a:no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sz="1400" b="0" dirty="0"/>
              <a:t>Que se </a:t>
            </a:r>
            <a:r>
              <a:rPr lang="en-US" sz="1400" b="0" dirty="0" err="1"/>
              <a:t>aprenda</a:t>
            </a:r>
            <a:r>
              <a:rPr lang="en-US" sz="1400" b="0" dirty="0"/>
              <a:t> a </a:t>
            </a:r>
            <a:r>
              <a:rPr lang="en-US" sz="1400" b="0" dirty="0" err="1"/>
              <a:t>encaminar</a:t>
            </a:r>
            <a:r>
              <a:rPr lang="en-US" sz="1400" b="0" dirty="0"/>
              <a:t> un </a:t>
            </a:r>
            <a:r>
              <a:rPr lang="en-US" sz="1400" b="0" dirty="0" err="1"/>
              <a:t>negocio</a:t>
            </a:r>
            <a:r>
              <a:rPr lang="en-US" sz="1400" b="0" dirty="0"/>
              <a:t> </a:t>
            </a:r>
            <a:r>
              <a:rPr lang="en-US" sz="1400" b="0" dirty="0" err="1"/>
              <a:t>gastronómico</a:t>
            </a:r>
            <a:r>
              <a:rPr lang="en-US" sz="1400" b="0" dirty="0"/>
              <a:t>, y </a:t>
            </a:r>
            <a:r>
              <a:rPr lang="en-US" sz="1400" b="0" dirty="0" err="1"/>
              <a:t>gestionar</a:t>
            </a:r>
            <a:r>
              <a:rPr lang="en-US" sz="1400" b="0" dirty="0"/>
              <a:t> la </a:t>
            </a:r>
            <a:r>
              <a:rPr lang="en-US" sz="1400" b="0" dirty="0" err="1"/>
              <a:t>parte</a:t>
            </a:r>
            <a:r>
              <a:rPr lang="en-US" sz="1400" b="0" dirty="0"/>
              <a:t> </a:t>
            </a:r>
            <a:r>
              <a:rPr lang="en-US" sz="1400" b="0" dirty="0" err="1"/>
              <a:t>operativa</a:t>
            </a:r>
            <a:r>
              <a:rPr lang="en-US" sz="1400" b="0" dirty="0"/>
              <a:t> y </a:t>
            </a:r>
            <a:r>
              <a:rPr lang="en-US" sz="1400" b="0" dirty="0" err="1"/>
              <a:t>financiera</a:t>
            </a:r>
            <a:r>
              <a:rPr lang="en-US" sz="1400" b="0" dirty="0"/>
              <a:t> </a:t>
            </a:r>
            <a:r>
              <a:rPr lang="en-US" sz="1400" b="0" dirty="0" err="1"/>
              <a:t>está</a:t>
            </a:r>
            <a:r>
              <a:rPr lang="en-US" sz="1400" b="0" dirty="0"/>
              <a:t> </a:t>
            </a:r>
            <a:r>
              <a:rPr lang="en-US" sz="1400" b="0" dirty="0" err="1"/>
              <a:t>correcto</a:t>
            </a:r>
            <a:r>
              <a:rPr lang="en-US" sz="1400" b="0" dirty="0"/>
              <a:t>. Pero </a:t>
            </a:r>
            <a:r>
              <a:rPr lang="en-US" sz="1400" b="0" dirty="0" err="1"/>
              <a:t>existe</a:t>
            </a:r>
            <a:r>
              <a:rPr lang="en-US" sz="1400" b="0" dirty="0"/>
              <a:t> un </a:t>
            </a:r>
            <a:r>
              <a:rPr lang="en-US" sz="1400" b="0" dirty="0" err="1"/>
              <a:t>componente</a:t>
            </a:r>
            <a:r>
              <a:rPr lang="en-US" sz="1400" b="0" dirty="0"/>
              <a:t> </a:t>
            </a:r>
            <a:r>
              <a:rPr lang="en-US" sz="1400" b="0" dirty="0" err="1"/>
              <a:t>esencial</a:t>
            </a:r>
            <a:r>
              <a:rPr lang="en-US" sz="1400" b="0" dirty="0"/>
              <a:t> </a:t>
            </a:r>
            <a:r>
              <a:rPr lang="en-US" sz="1400" b="0" dirty="0" err="1"/>
              <a:t>en</a:t>
            </a:r>
            <a:r>
              <a:rPr lang="en-US" sz="1400" b="0" dirty="0"/>
              <a:t> </a:t>
            </a:r>
            <a:r>
              <a:rPr lang="en-US" sz="1400" b="0" dirty="0" err="1"/>
              <a:t>toda</a:t>
            </a:r>
            <a:r>
              <a:rPr lang="en-US" sz="1400" b="0" dirty="0"/>
              <a:t> </a:t>
            </a:r>
            <a:r>
              <a:rPr lang="en-US" sz="1400" b="0" dirty="0" err="1"/>
              <a:t>empresa</a:t>
            </a:r>
            <a:r>
              <a:rPr lang="en-US" sz="1400" b="0" dirty="0"/>
              <a:t> hoy </a:t>
            </a:r>
            <a:r>
              <a:rPr lang="en-US" sz="1400" b="0" dirty="0" err="1"/>
              <a:t>en</a:t>
            </a:r>
            <a:r>
              <a:rPr lang="en-US" sz="1400" b="0" dirty="0"/>
              <a:t> día para </a:t>
            </a:r>
            <a:r>
              <a:rPr lang="en-US" sz="1400" b="0" dirty="0" err="1"/>
              <a:t>estar</a:t>
            </a:r>
            <a:r>
              <a:rPr lang="en-US" sz="1400" b="0" dirty="0"/>
              <a:t> a la </a:t>
            </a:r>
            <a:r>
              <a:rPr lang="en-US" sz="1400" b="0" dirty="0" err="1"/>
              <a:t>vanguardia</a:t>
            </a:r>
            <a:r>
              <a:rPr lang="en-US" sz="1400" b="0" dirty="0"/>
              <a:t>: la </a:t>
            </a:r>
            <a:r>
              <a:rPr lang="en-US" sz="1400" b="0" dirty="0" err="1"/>
              <a:t>innovación</a:t>
            </a:r>
            <a:endParaRPr lang="en-US" sz="1400" b="0" dirty="0"/>
          </a:p>
          <a:p>
            <a:pPr>
              <a:lnSpc>
                <a:spcPct val="130000"/>
              </a:lnSpc>
            </a:pPr>
            <a:r>
              <a:rPr lang="en-US" sz="1400" dirty="0"/>
              <a:t>La </a:t>
            </a:r>
            <a:r>
              <a:rPr lang="en-US" sz="1400" dirty="0" err="1"/>
              <a:t>tecnología</a:t>
            </a:r>
            <a:r>
              <a:rPr lang="en-US" sz="1400" dirty="0"/>
              <a:t> es una gran </a:t>
            </a:r>
            <a:r>
              <a:rPr lang="en-US" sz="1400" dirty="0" err="1"/>
              <a:t>colaboradora</a:t>
            </a:r>
            <a:r>
              <a:rPr lang="en-US" sz="1400" b="0" dirty="0"/>
              <a:t>.</a:t>
            </a:r>
            <a:endParaRPr lang="en-US" sz="1400" dirty="0"/>
          </a:p>
        </p:txBody>
      </p:sp>
      <p:pic>
        <p:nvPicPr>
          <p:cNvPr id="46" name="y2mate.com - Video Corporativo del restaurante FrankFood_1080p" descr="Una sala de estar&#10;&#10;Descripción generada automáticamente con confianza media">
            <a:hlinkClick r:id="" action="ppaction://media"/>
            <a:extLst>
              <a:ext uri="{FF2B5EF4-FFF2-40B4-BE49-F238E27FC236}">
                <a16:creationId xmlns:a16="http://schemas.microsoft.com/office/drawing/2014/main" id="{B74347E4-05C4-42CC-8FE3-24690F1C959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6722" end="654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88714" y="1596806"/>
            <a:ext cx="6514470" cy="3664388"/>
          </a:xfrm>
          <a:prstGeom prst="rect">
            <a:avLst/>
          </a:prstGeom>
        </p:spPr>
      </p:pic>
      <p:sp>
        <p:nvSpPr>
          <p:cNvPr id="142" name="Rectangle 81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6" y="6144564"/>
            <a:ext cx="4656246" cy="7134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83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122" y="6167615"/>
            <a:ext cx="7473828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85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87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624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89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713436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4E45DD4-99A5-4DCA-9ECF-3E9615ADFBE0}"/>
              </a:ext>
            </a:extLst>
          </p:cNvPr>
          <p:cNvSpPr/>
          <p:nvPr/>
        </p:nvSpPr>
        <p:spPr>
          <a:xfrm>
            <a:off x="-12231" y="6141427"/>
            <a:ext cx="4663475" cy="713436"/>
          </a:xfrm>
          <a:prstGeom prst="rect">
            <a:avLst/>
          </a:prstGeom>
          <a:solidFill>
            <a:srgbClr val="00002A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01970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9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video>
              <p:cMediaNode vol="0" mute="1">
                <p:cTn id="12" fill="hold" display="0">
                  <p:stCondLst>
                    <p:cond delay="indefinite"/>
                  </p:stCondLst>
                </p:cTn>
                <p:tgtEl>
                  <p:spTgt spid="4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86DD79-F4CA-4DD7-9C78-AC180665F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1495508"/>
            <a:ext cx="4426072" cy="4368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4426072" cy="15144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1514475"/>
            <a:ext cx="7765922" cy="435699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501324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51" y="5863306"/>
            <a:ext cx="12192001" cy="994694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580746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ítulo 1">
            <a:extLst>
              <a:ext uri="{FF2B5EF4-FFF2-40B4-BE49-F238E27FC236}">
                <a16:creationId xmlns:a16="http://schemas.microsoft.com/office/drawing/2014/main" id="{F17D9E86-675E-47E7-80A0-473C46C47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746" y="1594038"/>
            <a:ext cx="4048332" cy="4145628"/>
          </a:xfrm>
        </p:spPr>
        <p:txBody>
          <a:bodyPr>
            <a:noAutofit/>
          </a:bodyPr>
          <a:lstStyle/>
          <a:p>
            <a:r>
              <a:rPr lang="es-PE" dirty="0">
                <a:solidFill>
                  <a:schemeClr val="bg1"/>
                </a:solidFill>
              </a:rPr>
              <a:t>¿Por qué utilizar la ayuda de un software?</a:t>
            </a:r>
          </a:p>
        </p:txBody>
      </p:sp>
      <p:sp>
        <p:nvSpPr>
          <p:cNvPr id="32" name="Marcador de contenido 2">
            <a:extLst>
              <a:ext uri="{FF2B5EF4-FFF2-40B4-BE49-F238E27FC236}">
                <a16:creationId xmlns:a16="http://schemas.microsoft.com/office/drawing/2014/main" id="{1839B276-A844-4710-9150-BEE064174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0289" y="1946049"/>
            <a:ext cx="6659164" cy="3910681"/>
          </a:xfrm>
        </p:spPr>
        <p:txBody>
          <a:bodyPr anchor="t">
            <a:normAutofit/>
          </a:bodyPr>
          <a:lstStyle/>
          <a:p>
            <a:pPr fontAlgn="base">
              <a:lnSpc>
                <a:spcPct val="130000"/>
              </a:lnSpc>
            </a:pPr>
            <a:r>
              <a:rPr lang="es-PE" b="0" i="0" dirty="0">
                <a:effectLst/>
                <a:latin typeface="Open Sans"/>
              </a:rPr>
              <a:t>La idea de base es que </a:t>
            </a:r>
            <a:r>
              <a:rPr lang="es-PE" b="1" i="0" dirty="0">
                <a:effectLst/>
                <a:latin typeface="inherit"/>
              </a:rPr>
              <a:t>la gestión determina en gran parte el éxito del negocio</a:t>
            </a:r>
            <a:r>
              <a:rPr lang="es-PE" b="0" i="0" dirty="0">
                <a:effectLst/>
                <a:latin typeface="Open Sans"/>
              </a:rPr>
              <a:t> y, por tanto, optimizarla impactará en la rentabilidad. </a:t>
            </a:r>
          </a:p>
          <a:p>
            <a:pPr fontAlgn="base">
              <a:lnSpc>
                <a:spcPct val="130000"/>
              </a:lnSpc>
            </a:pPr>
            <a:r>
              <a:rPr lang="es-PE" b="0" i="0" dirty="0">
                <a:effectLst/>
                <a:latin typeface="Open Sans"/>
              </a:rPr>
              <a:t>Por ende, el uso de un software podrá facilitar el almacén de data del personal, registros y cálculo, por ejemplo, de las ganancias que se obtienen en determinados horarios, y muchas funciones más que hoy por hoy obtener de forma manual no es la mejor opción.</a:t>
            </a:r>
          </a:p>
        </p:txBody>
      </p:sp>
    </p:spTree>
    <p:extLst>
      <p:ext uri="{BB962C8B-B14F-4D97-AF65-F5344CB8AC3E}">
        <p14:creationId xmlns:p14="http://schemas.microsoft.com/office/powerpoint/2010/main" val="2994568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A96512D-02B8-4737-A5A1-AABD1F688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167"/>
            <a:ext cx="12191999" cy="6900333"/>
          </a:xfrm>
          <a:prstGeom prst="rect">
            <a:avLst/>
          </a:prstGeom>
        </p:spPr>
      </p:pic>
      <p:pic>
        <p:nvPicPr>
          <p:cNvPr id="2050" name="Picture 2" descr="Cómo puedo formarme en gestión de restaurantes?">
            <a:extLst>
              <a:ext uri="{FF2B5EF4-FFF2-40B4-BE49-F238E27FC236}">
                <a16:creationId xmlns:a16="http://schemas.microsoft.com/office/drawing/2014/main" id="{F0A6A62C-3B3B-41AC-A78E-C42E73413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904" y="4133171"/>
            <a:ext cx="4069670" cy="2146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endencias en 2019 de la gestión de tu restaurante - En la cocina">
            <a:extLst>
              <a:ext uri="{FF2B5EF4-FFF2-40B4-BE49-F238E27FC236}">
                <a16:creationId xmlns:a16="http://schemas.microsoft.com/office/drawing/2014/main" id="{7DECBAE3-09B1-448C-8C90-67647FCB7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016" y="268333"/>
            <a:ext cx="4069670" cy="1865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6383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49703F-373A-440F-8198-08C0B8C2A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E6AB1A-78DA-43AA-A7DA-FA6BC2CFE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F737281-B09C-47E5-91F3-3B1232513B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A554835-3227-4FEC-889B-56496313E20A}"/>
              </a:ext>
            </a:extLst>
          </p:cNvPr>
          <p:cNvSpPr/>
          <p:nvPr/>
        </p:nvSpPr>
        <p:spPr>
          <a:xfrm>
            <a:off x="3032810" y="2967335"/>
            <a:ext cx="61320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>
                  <a:solidFill>
                    <a:srgbClr val="FF0000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Interfaces de Uso</a:t>
            </a:r>
          </a:p>
        </p:txBody>
      </p:sp>
    </p:spTree>
    <p:extLst>
      <p:ext uri="{BB962C8B-B14F-4D97-AF65-F5344CB8AC3E}">
        <p14:creationId xmlns:p14="http://schemas.microsoft.com/office/powerpoint/2010/main" val="3736362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lipse 38">
            <a:extLst>
              <a:ext uri="{FF2B5EF4-FFF2-40B4-BE49-F238E27FC236}">
                <a16:creationId xmlns:a16="http://schemas.microsoft.com/office/drawing/2014/main" id="{9F220E8C-0835-4160-AFD8-1B597C6504B0}"/>
              </a:ext>
            </a:extLst>
          </p:cNvPr>
          <p:cNvSpPr/>
          <p:nvPr/>
        </p:nvSpPr>
        <p:spPr>
          <a:xfrm>
            <a:off x="8826181" y="5643565"/>
            <a:ext cx="2221644" cy="1097280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56872B5-0C6D-47DA-BFF1-F941DB14E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¿Cuál es nuestro objetivo?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5C90C507-B07C-4B91-94A7-ABFE6E95DA3C}"/>
              </a:ext>
            </a:extLst>
          </p:cNvPr>
          <p:cNvSpPr/>
          <p:nvPr/>
        </p:nvSpPr>
        <p:spPr>
          <a:xfrm>
            <a:off x="5627077" y="2616591"/>
            <a:ext cx="576775" cy="60491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B019BADC-9691-41E3-A6F9-EEEF53C6927A}"/>
              </a:ext>
            </a:extLst>
          </p:cNvPr>
          <p:cNvCxnSpPr>
            <a:endCxn id="4" idx="4"/>
          </p:cNvCxnSpPr>
          <p:nvPr/>
        </p:nvCxnSpPr>
        <p:spPr>
          <a:xfrm flipV="1">
            <a:off x="5908431" y="3221502"/>
            <a:ext cx="7034" cy="1252024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CC4701C-B269-4F36-BD55-E697633B097B}"/>
              </a:ext>
            </a:extLst>
          </p:cNvPr>
          <p:cNvCxnSpPr>
            <a:cxnSpLocks/>
          </p:cNvCxnSpPr>
          <p:nvPr/>
        </p:nvCxnSpPr>
        <p:spPr>
          <a:xfrm flipV="1">
            <a:off x="5627077" y="4421945"/>
            <a:ext cx="281354" cy="508781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A3A9EBE-DAA5-4033-B573-536C5CD06E58}"/>
              </a:ext>
            </a:extLst>
          </p:cNvPr>
          <p:cNvCxnSpPr>
            <a:cxnSpLocks/>
          </p:cNvCxnSpPr>
          <p:nvPr/>
        </p:nvCxnSpPr>
        <p:spPr>
          <a:xfrm flipV="1">
            <a:off x="5915464" y="3303862"/>
            <a:ext cx="298940" cy="37484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682CDBA-66C5-45A6-A4E6-73EFE85AA110}"/>
              </a:ext>
            </a:extLst>
          </p:cNvPr>
          <p:cNvCxnSpPr>
            <a:cxnSpLocks/>
          </p:cNvCxnSpPr>
          <p:nvPr/>
        </p:nvCxnSpPr>
        <p:spPr>
          <a:xfrm flipH="1" flipV="1">
            <a:off x="5922501" y="4447735"/>
            <a:ext cx="226255" cy="45720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F194834F-37AC-43B8-AC7F-6FFEE2B1ACC3}"/>
              </a:ext>
            </a:extLst>
          </p:cNvPr>
          <p:cNvCxnSpPr>
            <a:cxnSpLocks/>
          </p:cNvCxnSpPr>
          <p:nvPr/>
        </p:nvCxnSpPr>
        <p:spPr>
          <a:xfrm flipH="1" flipV="1">
            <a:off x="5554394" y="3221502"/>
            <a:ext cx="354037" cy="45720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8" name="Conector: angular 17">
            <a:extLst>
              <a:ext uri="{FF2B5EF4-FFF2-40B4-BE49-F238E27FC236}">
                <a16:creationId xmlns:a16="http://schemas.microsoft.com/office/drawing/2014/main" id="{65F6035C-AE0D-4982-9283-000476444E99}"/>
              </a:ext>
            </a:extLst>
          </p:cNvPr>
          <p:cNvCxnSpPr>
            <a:cxnSpLocks/>
          </p:cNvCxnSpPr>
          <p:nvPr/>
        </p:nvCxnSpPr>
        <p:spPr>
          <a:xfrm flipV="1">
            <a:off x="6696221" y="1468824"/>
            <a:ext cx="2035128" cy="20224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: angular 22">
            <a:extLst>
              <a:ext uri="{FF2B5EF4-FFF2-40B4-BE49-F238E27FC236}">
                <a16:creationId xmlns:a16="http://schemas.microsoft.com/office/drawing/2014/main" id="{8757D110-85C2-407E-BDB0-82055D4CF43D}"/>
              </a:ext>
            </a:extLst>
          </p:cNvPr>
          <p:cNvCxnSpPr>
            <a:cxnSpLocks/>
          </p:cNvCxnSpPr>
          <p:nvPr/>
        </p:nvCxnSpPr>
        <p:spPr>
          <a:xfrm>
            <a:off x="6707945" y="4261414"/>
            <a:ext cx="2023404" cy="193079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Elipse 25">
            <a:extLst>
              <a:ext uri="{FF2B5EF4-FFF2-40B4-BE49-F238E27FC236}">
                <a16:creationId xmlns:a16="http://schemas.microsoft.com/office/drawing/2014/main" id="{DE341A10-9FD3-43FE-96C5-9C9CFC924335}"/>
              </a:ext>
            </a:extLst>
          </p:cNvPr>
          <p:cNvSpPr/>
          <p:nvPr/>
        </p:nvSpPr>
        <p:spPr>
          <a:xfrm>
            <a:off x="8826181" y="988416"/>
            <a:ext cx="2161506" cy="862018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BA1762CE-40DD-4653-A58B-6FC4CFDE1FE0}"/>
              </a:ext>
            </a:extLst>
          </p:cNvPr>
          <p:cNvSpPr/>
          <p:nvPr/>
        </p:nvSpPr>
        <p:spPr>
          <a:xfrm>
            <a:off x="8780707" y="2044888"/>
            <a:ext cx="2433711" cy="1097280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6F12DC28-7D25-4BE8-AC6C-FEF363D676A0}"/>
              </a:ext>
            </a:extLst>
          </p:cNvPr>
          <p:cNvSpPr/>
          <p:nvPr/>
        </p:nvSpPr>
        <p:spPr>
          <a:xfrm>
            <a:off x="8837382" y="3303862"/>
            <a:ext cx="2221644" cy="1097280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46DC9D65-2449-4746-87C8-CCCD697BEA1A}"/>
              </a:ext>
            </a:extLst>
          </p:cNvPr>
          <p:cNvSpPr/>
          <p:nvPr/>
        </p:nvSpPr>
        <p:spPr>
          <a:xfrm>
            <a:off x="5521571" y="367003"/>
            <a:ext cx="5818405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Gestión de un Restaurante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56B7FB1A-22B2-462B-82B1-7503D8049653}"/>
              </a:ext>
            </a:extLst>
          </p:cNvPr>
          <p:cNvSpPr/>
          <p:nvPr/>
        </p:nvSpPr>
        <p:spPr>
          <a:xfrm>
            <a:off x="9069205" y="1214435"/>
            <a:ext cx="175799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Registro de los empleados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636857E2-8CCD-4D63-93B1-7AF4DB2E55F9}"/>
              </a:ext>
            </a:extLst>
          </p:cNvPr>
          <p:cNvSpPr/>
          <p:nvPr/>
        </p:nvSpPr>
        <p:spPr>
          <a:xfrm>
            <a:off x="9118563" y="2333863"/>
            <a:ext cx="175799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Registro de los pedidos de platos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3F19BF96-9D6B-4CC3-97DB-5534E3450990}"/>
              </a:ext>
            </a:extLst>
          </p:cNvPr>
          <p:cNvSpPr/>
          <p:nvPr/>
        </p:nvSpPr>
        <p:spPr>
          <a:xfrm>
            <a:off x="9083274" y="3579022"/>
            <a:ext cx="175799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Reporte de precios de menús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8" name="Elipse 37">
            <a:extLst>
              <a:ext uri="{FF2B5EF4-FFF2-40B4-BE49-F238E27FC236}">
                <a16:creationId xmlns:a16="http://schemas.microsoft.com/office/drawing/2014/main" id="{2DA0D8A2-090C-4A5F-AD52-EDA8ECD722A6}"/>
              </a:ext>
            </a:extLst>
          </p:cNvPr>
          <p:cNvSpPr/>
          <p:nvPr/>
        </p:nvSpPr>
        <p:spPr>
          <a:xfrm>
            <a:off x="8826181" y="4427806"/>
            <a:ext cx="2221644" cy="1097280"/>
          </a:xfrm>
          <a:prstGeom prst="ellips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3C0F9DFB-A0EC-4F89-A9A0-BF6CA38682A3}"/>
              </a:ext>
            </a:extLst>
          </p:cNvPr>
          <p:cNvSpPr/>
          <p:nvPr/>
        </p:nvSpPr>
        <p:spPr>
          <a:xfrm>
            <a:off x="9027935" y="4760743"/>
            <a:ext cx="175799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Supervisión de Empleados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2D318377-2AFA-430E-BCF9-B046DD076C14}"/>
              </a:ext>
            </a:extLst>
          </p:cNvPr>
          <p:cNvSpPr/>
          <p:nvPr/>
        </p:nvSpPr>
        <p:spPr>
          <a:xfrm>
            <a:off x="9083274" y="5869584"/>
            <a:ext cx="1757998" cy="73866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Supervisión de Área de Mantenimiento</a:t>
            </a:r>
          </a:p>
        </p:txBody>
      </p:sp>
      <p:cxnSp>
        <p:nvCxnSpPr>
          <p:cNvPr id="45" name="Conector: angular 44">
            <a:extLst>
              <a:ext uri="{FF2B5EF4-FFF2-40B4-BE49-F238E27FC236}">
                <a16:creationId xmlns:a16="http://schemas.microsoft.com/office/drawing/2014/main" id="{09FB50DD-0797-401D-BDE5-0854265FCB78}"/>
              </a:ext>
            </a:extLst>
          </p:cNvPr>
          <p:cNvCxnSpPr>
            <a:cxnSpLocks/>
          </p:cNvCxnSpPr>
          <p:nvPr/>
        </p:nvCxnSpPr>
        <p:spPr>
          <a:xfrm flipV="1">
            <a:off x="6723447" y="2593528"/>
            <a:ext cx="2007901" cy="1085174"/>
          </a:xfrm>
          <a:prstGeom prst="bentConnector3">
            <a:avLst>
              <a:gd name="adj1" fmla="val 584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: angular 46">
            <a:extLst>
              <a:ext uri="{FF2B5EF4-FFF2-40B4-BE49-F238E27FC236}">
                <a16:creationId xmlns:a16="http://schemas.microsoft.com/office/drawing/2014/main" id="{AF09AF12-8F15-4251-91F2-D21E8FE0E4B6}"/>
              </a:ext>
            </a:extLst>
          </p:cNvPr>
          <p:cNvCxnSpPr>
            <a:cxnSpLocks/>
          </p:cNvCxnSpPr>
          <p:nvPr/>
        </p:nvCxnSpPr>
        <p:spPr>
          <a:xfrm>
            <a:off x="6723447" y="4069886"/>
            <a:ext cx="2007901" cy="906560"/>
          </a:xfrm>
          <a:prstGeom prst="bentConnector3">
            <a:avLst>
              <a:gd name="adj1" fmla="val 577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de flecha 54">
            <a:extLst>
              <a:ext uri="{FF2B5EF4-FFF2-40B4-BE49-F238E27FC236}">
                <a16:creationId xmlns:a16="http://schemas.microsoft.com/office/drawing/2014/main" id="{DD983CC4-9F39-40F8-8520-3F5429B93DFC}"/>
              </a:ext>
            </a:extLst>
          </p:cNvPr>
          <p:cNvCxnSpPr/>
          <p:nvPr/>
        </p:nvCxnSpPr>
        <p:spPr>
          <a:xfrm>
            <a:off x="6723447" y="3892082"/>
            <a:ext cx="20079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99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099408-5253-497D-B37E-B1908F1FA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A72011-7D44-4679-BEDC-61E503109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921DC13-2D6F-4846-877C-80E4883AB8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1CBE672-4C07-4AE9-9B38-710E9687E5EA}"/>
              </a:ext>
            </a:extLst>
          </p:cNvPr>
          <p:cNvSpPr/>
          <p:nvPr/>
        </p:nvSpPr>
        <p:spPr>
          <a:xfrm>
            <a:off x="3378549" y="2967335"/>
            <a:ext cx="54405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>
                  <a:solidFill>
                    <a:srgbClr val="FF0000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Requerimientos</a:t>
            </a:r>
          </a:p>
        </p:txBody>
      </p:sp>
    </p:spTree>
    <p:extLst>
      <p:ext uri="{BB962C8B-B14F-4D97-AF65-F5344CB8AC3E}">
        <p14:creationId xmlns:p14="http://schemas.microsoft.com/office/powerpoint/2010/main" val="876696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FCC258-3215-4925-A8A8-A8A5B1A4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1F19E4-73E6-4CEC-846A-E89B8A42B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0E66FC5-DE0D-4FC3-A07A-290FFC99F6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4572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s-PE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Obtener un registro sobre el monto de lo que se va generando según el gasto que se ha realizado cada cierto intervalo de tiempo (incluyendo los insumos, transporte, etc.)</a:t>
            </a:r>
          </a:p>
          <a:p>
            <a:pPr marL="685800" indent="-4572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s-PE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 cada gasto de insumo que se realice que el software lo desarrolle y cree una cantidad total y obtener de ahí su utilizar para comprobar si esta factible o no.</a:t>
            </a:r>
          </a:p>
          <a:p>
            <a:pPr marL="685800" indent="-45720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s-PE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 software que sea aplicable a todas las áreas de la empresa que se encuentren involucradas en el proceso de producción de los productos y prestación de los diferentes servicios ofrecidos por el mismo.</a:t>
            </a:r>
          </a:p>
          <a:p>
            <a:pPr marL="228600">
              <a:lnSpc>
                <a:spcPct val="107000"/>
              </a:lnSpc>
            </a:pPr>
            <a:endParaRPr lang="es-PE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85800" indent="-4572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s-PE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Obtener un ranking de las comidas mas pedidas por el cliente (durante los días de semana  o durante los fines de semana). Y también clasificados según su horario (mañana – tarde – noche).</a:t>
            </a:r>
          </a:p>
        </p:txBody>
      </p:sp>
    </p:spTree>
    <p:extLst>
      <p:ext uri="{BB962C8B-B14F-4D97-AF65-F5344CB8AC3E}">
        <p14:creationId xmlns:p14="http://schemas.microsoft.com/office/powerpoint/2010/main" val="3758237935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C34DA6"/>
      </a:accent1>
      <a:accent2>
        <a:srgbClr val="9D3BB1"/>
      </a:accent2>
      <a:accent3>
        <a:srgbClr val="7E4DC3"/>
      </a:accent3>
      <a:accent4>
        <a:srgbClr val="4444B5"/>
      </a:accent4>
      <a:accent5>
        <a:srgbClr val="4D7EC3"/>
      </a:accent5>
      <a:accent6>
        <a:srgbClr val="3B9EB1"/>
      </a:accent6>
      <a:hlink>
        <a:srgbClr val="3F5FB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585E6BE5D44546BC72171F11B98E2B" ma:contentTypeVersion="2" ma:contentTypeDescription="Create a new document." ma:contentTypeScope="" ma:versionID="87424833cf65f64c3aaea1c4c331ddc6">
  <xsd:schema xmlns:xsd="http://www.w3.org/2001/XMLSchema" xmlns:xs="http://www.w3.org/2001/XMLSchema" xmlns:p="http://schemas.microsoft.com/office/2006/metadata/properties" xmlns:ns3="966519c9-4674-4811-ae02-8b5272ff621f" targetNamespace="http://schemas.microsoft.com/office/2006/metadata/properties" ma:root="true" ma:fieldsID="2dfd48ab67ecfc4c5fc6b7cfeb0495b0" ns3:_="">
    <xsd:import namespace="966519c9-4674-4811-ae02-8b5272ff621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6519c9-4674-4811-ae02-8b5272ff62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C7A5E58-7CD0-4840-AA67-DF05A6DC8373}">
  <ds:schemaRefs>
    <ds:schemaRef ds:uri="http://schemas.microsoft.com/office/2006/metadata/properties"/>
    <ds:schemaRef ds:uri="http://purl.org/dc/terms/"/>
    <ds:schemaRef ds:uri="http://purl.org/dc/dcmitype/"/>
    <ds:schemaRef ds:uri="http://schemas.microsoft.com/office/2006/documentManagement/types"/>
    <ds:schemaRef ds:uri="http://schemas.microsoft.com/office/infopath/2007/PartnerControls"/>
    <ds:schemaRef ds:uri="966519c9-4674-4811-ae02-8b5272ff621f"/>
    <ds:schemaRef ds:uri="http://schemas.openxmlformats.org/package/2006/metadata/core-properties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97B03E4-04DF-44B2-92B3-C6FC1062D0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66519c9-4674-4811-ae02-8b5272ff621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8DB609D-B630-46FE-BA6E-AA8E01B12CF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459</Words>
  <Application>Microsoft Office PowerPoint</Application>
  <PresentationFormat>Panorámica</PresentationFormat>
  <Paragraphs>36</Paragraphs>
  <Slides>20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9" baseType="lpstr">
      <vt:lpstr>Meiryo</vt:lpstr>
      <vt:lpstr>Calibri</vt:lpstr>
      <vt:lpstr>Corbel</vt:lpstr>
      <vt:lpstr>inherit</vt:lpstr>
      <vt:lpstr>Javanese Text</vt:lpstr>
      <vt:lpstr>Open Sans</vt:lpstr>
      <vt:lpstr>Titillium Web</vt:lpstr>
      <vt:lpstr>Wingdings</vt:lpstr>
      <vt:lpstr>ShojiVTI</vt:lpstr>
      <vt:lpstr>Sistema para la Gestión de un restaurante</vt:lpstr>
      <vt:lpstr>Introducción</vt:lpstr>
      <vt:lpstr>Presentación de PowerPoint</vt:lpstr>
      <vt:lpstr>¿Por qué utilizar la ayuda de un software?</vt:lpstr>
      <vt:lpstr>Presentación de PowerPoint</vt:lpstr>
      <vt:lpstr>Presentación de PowerPoint</vt:lpstr>
      <vt:lpstr>¿Cuál es nuestro objetivo?</vt:lpstr>
      <vt:lpstr>Presentación de PowerPoint</vt:lpstr>
      <vt:lpstr>Presentación de PowerPoint</vt:lpstr>
      <vt:lpstr>CASOS DE USO</vt:lpstr>
      <vt:lpstr>ACTORES</vt:lpstr>
      <vt:lpstr>DOCUMENTACION</vt:lpstr>
      <vt:lpstr>DOCUMENTACION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º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para la Gestión de un restaurante</dc:title>
  <dc:creator>Alytza Cano Rodriguez</dc:creator>
  <cp:lastModifiedBy>JOSE ANGEL HUAYLLA ARMAS</cp:lastModifiedBy>
  <cp:revision>26</cp:revision>
  <dcterms:created xsi:type="dcterms:W3CDTF">2021-01-08T15:45:57Z</dcterms:created>
  <dcterms:modified xsi:type="dcterms:W3CDTF">2021-01-08T23:09:45Z</dcterms:modified>
</cp:coreProperties>
</file>

<file path=docProps/thumbnail.jpeg>
</file>